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91" r:id="rId2"/>
    <p:sldId id="281" r:id="rId3"/>
    <p:sldId id="300" r:id="rId4"/>
    <p:sldId id="290" r:id="rId5"/>
    <p:sldId id="293" r:id="rId6"/>
    <p:sldId id="294" r:id="rId7"/>
    <p:sldId id="299" r:id="rId8"/>
    <p:sldId id="296" r:id="rId9"/>
    <p:sldId id="301" r:id="rId10"/>
    <p:sldId id="297" r:id="rId11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DBF39C2-9A88-4142-A53C-14074EC5FB2A}">
          <p14:sldIdLst>
            <p14:sldId id="291"/>
            <p14:sldId id="281"/>
            <p14:sldId id="300"/>
            <p14:sldId id="290"/>
            <p14:sldId id="293"/>
            <p14:sldId id="294"/>
            <p14:sldId id="299"/>
            <p14:sldId id="296"/>
            <p14:sldId id="301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48"/>
  </p:normalViewPr>
  <p:slideViewPr>
    <p:cSldViewPr snapToGrid="0" snapToObjects="1">
      <p:cViewPr varScale="1">
        <p:scale>
          <a:sx n="119" d="100"/>
          <a:sy n="119" d="100"/>
        </p:scale>
        <p:origin x="216" y="24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1/23/26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EDF8E-6A41-124A-11CC-54410174D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058D2992-F47A-0C16-4EA5-724C5A6A3D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E071C287-098F-2367-BD35-4C4BED8564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D797BCFB-4114-46DA-696A-4574ED37B8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720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1/23/26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1/23/26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1/23/26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publications-detail-redirect/risk-reduction-of-cognitive-decline-and-dementi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chatgpt.com/share/69693ac0-7d50-8000-ac9b-391b1e6b540c" TargetMode="External"/><Relationship Id="rId4" Type="http://schemas.openxmlformats.org/officeDocument/2006/relationships/hyperlink" Target="https://chatgpt.com/share/696a4ef2-5234-8000-a700-692bcd3b0a0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723369" y="-448874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INTERNAL  HACKATHON 2026</a:t>
            </a:r>
            <a:b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</a:br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DEPARTMENT OF COMPUTER SCIENCE 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3368" y="2212362"/>
            <a:ext cx="9944631" cy="3209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Title: The stranger in your living room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Theme: SDG10 - Reduced Inequalities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Software/Hardware: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Name: Entropy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six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(10).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b="1" dirty="0">
                <a:latin typeface="Arial" pitchFamily="34" charset="0"/>
                <a:cs typeface="Arial" pitchFamily="34" charset="0"/>
              </a:rPr>
              <a:t>Detailed explanation of the proposed solution: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AR-based assistive system for dementia patients (55+ million patients globally)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Uses camera + face recognition to detect familiar people in front of the patient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Displays a minimal HUD with: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Name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Relation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One familiar routine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Plays a gentle one-time audio cue in the patient’s preferred language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Entire system works passively (no patient interaction required)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F8C1AB-2B82-18A7-483A-04F1E8DA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7187-DA60-C137-4862-20D6D2169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753034"/>
            <a:ext cx="10972800" cy="5465205"/>
          </a:xfrm>
        </p:spPr>
        <p:txBody>
          <a:bodyPr numCol="2"/>
          <a:lstStyle/>
          <a:p>
            <a:pPr marL="0" indent="0" algn="ctr">
              <a:buNone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 How it addresses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Dementia patients often: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Recognize a person visually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But lose </a:t>
            </a:r>
            <a:r>
              <a:rPr lang="en-IN" sz="1600" b="1" dirty="0"/>
              <a:t>context</a:t>
            </a:r>
            <a:r>
              <a:rPr lang="en-IN" sz="1600" dirty="0"/>
              <a:t> (who they are, why they matter)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Loss of context → </a:t>
            </a:r>
            <a:r>
              <a:rPr lang="en-IN" sz="1800" b="1" dirty="0"/>
              <a:t>fear, panic, agitation</a:t>
            </a:r>
            <a:endParaRPr lang="en-IN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Cue restores: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b="1" dirty="0"/>
              <a:t>Identity context</a:t>
            </a:r>
            <a:r>
              <a:rPr lang="en-IN" sz="1600" dirty="0"/>
              <a:t> (who)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b="1" dirty="0"/>
              <a:t>Emotional safety</a:t>
            </a:r>
            <a:r>
              <a:rPr lang="en-IN" sz="1600" dirty="0"/>
              <a:t> (safe, familiar)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Reduces: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Patient anxiety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Repetitive explanations by caregivers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Preserves: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Dignity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Independence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Confidence in social interactions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1600" dirty="0"/>
          </a:p>
          <a:p>
            <a:pPr marL="457200" lvl="1" indent="0" algn="ctr">
              <a:buNone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</a:t>
            </a:r>
          </a:p>
          <a:p>
            <a:r>
              <a:rPr lang="en-IN" sz="1800" dirty="0"/>
              <a:t>Focuses on </a:t>
            </a:r>
            <a:r>
              <a:rPr lang="en-IN" sz="1800" b="1" dirty="0"/>
              <a:t>context loss</a:t>
            </a:r>
            <a:r>
              <a:rPr lang="en-IN" sz="1800" dirty="0"/>
              <a:t>, not just memory loss</a:t>
            </a:r>
          </a:p>
          <a:p>
            <a:r>
              <a:rPr lang="en-IN" sz="1800" dirty="0"/>
              <a:t>Combines: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Minimal AR HUD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One-time human-like audio reassurance</a:t>
            </a:r>
          </a:p>
          <a:p>
            <a:r>
              <a:rPr lang="en-IN" sz="1800" b="1" dirty="0"/>
              <a:t>Silence-first design</a:t>
            </a:r>
            <a:r>
              <a:rPr lang="en-IN" sz="1800" dirty="0"/>
              <a:t> (does nothing when uncertain)</a:t>
            </a:r>
          </a:p>
          <a:p>
            <a:r>
              <a:rPr lang="en-IN" sz="1800" dirty="0"/>
              <a:t>No periodic reminders → avoids cognitive overload</a:t>
            </a:r>
          </a:p>
          <a:p>
            <a:r>
              <a:rPr lang="en-IN" sz="1800" dirty="0"/>
              <a:t>Multilingual, culturally aware voice support</a:t>
            </a:r>
          </a:p>
          <a:p>
            <a:r>
              <a:rPr lang="en-IN" sz="1800" dirty="0"/>
              <a:t>Caregiver edits </a:t>
            </a:r>
            <a:r>
              <a:rPr lang="en-IN" sz="1800" b="1" dirty="0"/>
              <a:t>once</a:t>
            </a:r>
            <a:r>
              <a:rPr lang="en-IN" sz="1800" dirty="0"/>
              <a:t>, system works passively</a:t>
            </a:r>
          </a:p>
          <a:p>
            <a:r>
              <a:rPr lang="en-IN" sz="1800" dirty="0"/>
              <a:t>Privacy-first: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Edge 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No constant cloud dependency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B4148-F463-04BB-6621-C5E4A954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4F7E8C-477E-19F4-3E34-69AE4B1F3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Oval 7" descr="Your startup LOGO">
            <a:extLst>
              <a:ext uri="{FF2B5EF4-FFF2-40B4-BE49-F238E27FC236}">
                <a16:creationId xmlns:a16="http://schemas.microsoft.com/office/drawing/2014/main" id="{D6E97A37-7368-F804-46EB-DD14467C1A5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163FD4-4660-3983-30FF-93836FF63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4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4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D883FA-E766-EC33-8085-9CC84FB61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291992"/>
              </p:ext>
            </p:extLst>
          </p:nvPr>
        </p:nvGraphicFramePr>
        <p:xfrm>
          <a:off x="724347" y="866775"/>
          <a:ext cx="5371652" cy="5124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5826">
                  <a:extLst>
                    <a:ext uri="{9D8B030D-6E8A-4147-A177-3AD203B41FA5}">
                      <a16:colId xmlns:a16="http://schemas.microsoft.com/office/drawing/2014/main" val="4156020845"/>
                    </a:ext>
                  </a:extLst>
                </a:gridCol>
                <a:gridCol w="2685826">
                  <a:extLst>
                    <a:ext uri="{9D8B030D-6E8A-4147-A177-3AD203B41FA5}">
                      <a16:colId xmlns:a16="http://schemas.microsoft.com/office/drawing/2014/main" val="2271409323"/>
                    </a:ext>
                  </a:extLst>
                </a:gridCol>
              </a:tblGrid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50554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React + </a:t>
                      </a:r>
                      <a:r>
                        <a:rPr lang="en-US" dirty="0" err="1"/>
                        <a:t>Vite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9863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Face 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MediaPipe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340446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FastAPI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02030"/>
                  </a:ext>
                </a:extLst>
              </a:tr>
              <a:tr h="589240">
                <a:tc>
                  <a:txBody>
                    <a:bodyPr/>
                    <a:lstStyle/>
                    <a:p>
                      <a:r>
                        <a:rPr lang="en-US" dirty="0"/>
                        <a:t>Face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InsightFace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buffalo_s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ONNX)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680049"/>
                  </a:ext>
                </a:extLst>
              </a:tr>
              <a:tr h="592747">
                <a:tc>
                  <a:txBody>
                    <a:bodyPr/>
                    <a:lstStyle/>
                    <a:p>
                      <a:r>
                        <a:rPr lang="en-US" dirty="0"/>
                        <a:t>LLM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effectLst/>
                        </a:rPr>
                        <a:t>Groq</a:t>
                      </a:r>
                      <a:r>
                        <a:rPr lang="en-IN" dirty="0">
                          <a:effectLst/>
                        </a:rPr>
                        <a:t> (llama-3.3-70b-versatile)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125138027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Speech-to-text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Groq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Whisper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91669"/>
                  </a:ext>
                </a:extLst>
              </a:tr>
              <a:tr h="589240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Text-to-Speech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ElevenLabs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(English) +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Sarvam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AI (Indian languages)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45771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Sarvam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AI (mayura:v1)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90012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Vector 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Qdrant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Cloud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255912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Neo4j Cloud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649710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9A5B541-B8C4-A4D4-1C99-CDA5288E2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829" y="2214427"/>
            <a:ext cx="5582322" cy="24291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C64A4F-F504-079A-31FD-CC6D34401FFE}"/>
              </a:ext>
            </a:extLst>
          </p:cNvPr>
          <p:cNvSpPr txBox="1"/>
          <p:nvPr/>
        </p:nvSpPr>
        <p:spPr>
          <a:xfrm>
            <a:off x="6327887" y="1100903"/>
            <a:ext cx="2409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Flowchart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FA27C5-B296-607C-253C-907918CE7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790173" y="1059580"/>
            <a:ext cx="10409817" cy="5447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r>
              <a:rPr lang="en-IN" sz="2000" b="1" dirty="0"/>
              <a:t>Technical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Uses </a:t>
            </a:r>
            <a:r>
              <a:rPr lang="en-IN" b="1" dirty="0"/>
              <a:t>existing, proven technologies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Face recognition (on-device / edge)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AR HUD (minimal overlay)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Speech-to-Text + Text-to-Speech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No custom hardware required for MVP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Can demo using </a:t>
            </a:r>
            <a:r>
              <a:rPr lang="en-IN" b="1" dirty="0"/>
              <a:t>camera + AR overlay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Template-based audio → predictable, safe output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Multilingual support via existing TTS engines</a:t>
            </a:r>
          </a:p>
          <a:p>
            <a:r>
              <a:rPr lang="en-IN" b="1" dirty="0"/>
              <a:t>Operational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Caregiver setup is </a:t>
            </a:r>
            <a:r>
              <a:rPr lang="en-IN" b="1" dirty="0"/>
              <a:t>one-time</a:t>
            </a:r>
            <a:r>
              <a:rPr lang="en-IN" dirty="0"/>
              <a:t>, not continuous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Patient interaction required: </a:t>
            </a:r>
            <a:r>
              <a:rPr lang="en-IN" b="1" dirty="0"/>
              <a:t>zero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Works in </a:t>
            </a:r>
            <a:r>
              <a:rPr lang="en-IN" b="1" dirty="0"/>
              <a:t>home-care and assisted-care</a:t>
            </a:r>
            <a:r>
              <a:rPr lang="en-IN" dirty="0"/>
              <a:t>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Scales from prototype → real deployment</a:t>
            </a:r>
            <a:endParaRPr lang="en-IN" b="1" dirty="0"/>
          </a:p>
          <a:p>
            <a:r>
              <a:rPr lang="en-IN" b="1" dirty="0"/>
              <a:t>Market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Dementia cases are increasing globally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Current solutions focus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Reminders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400" b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Potential challenges and risks</a:t>
            </a:r>
          </a:p>
          <a:p>
            <a:pPr lvl="1"/>
            <a:r>
              <a:rPr lang="en-IN" b="1" dirty="0"/>
              <a:t>Patient-Related Risks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Some patients may: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Reject wearables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Be sensitive to voices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Experience hallucinations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Late stage </a:t>
            </a:r>
            <a:r>
              <a:rPr lang="en-IN"/>
              <a:t>dementia patients may </a:t>
            </a:r>
            <a:r>
              <a:rPr lang="en-IN" dirty="0"/>
              <a:t>not benefit</a:t>
            </a:r>
          </a:p>
          <a:p>
            <a:pPr lvl="1"/>
            <a:endParaRPr lang="en-IN" b="1" dirty="0"/>
          </a:p>
          <a:p>
            <a:pPr lvl="1"/>
            <a:endParaRPr lang="en-IN" b="1" dirty="0"/>
          </a:p>
          <a:p>
            <a:pPr lvl="1"/>
            <a:endParaRPr lang="en-IN" b="1" dirty="0"/>
          </a:p>
          <a:p>
            <a:pPr lvl="1"/>
            <a:r>
              <a:rPr lang="en-IN" sz="2800" b="1" dirty="0"/>
              <a:t>Technical Risks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Face recognition errors (false positives)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Latency causing delayed reassurance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Low lighting / occlusion issues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Device battery or hardware failure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5AE6C7-02C1-D5E7-5019-4544C6F70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41514" y="1059580"/>
            <a:ext cx="11638110" cy="5416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endParaRPr lang="en-IN" sz="2000" b="1" dirty="0"/>
          </a:p>
          <a:p>
            <a:r>
              <a:rPr lang="en-IN" sz="2000" b="1" dirty="0"/>
              <a:t>Dementia Patients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</a:t>
            </a:r>
            <a:r>
              <a:rPr lang="en-IN" b="1" dirty="0"/>
              <a:t>sudden fear and panic</a:t>
            </a:r>
            <a:r>
              <a:rPr lang="en-IN" dirty="0"/>
              <a:t> caused by inability to recognize familiar people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Restores </a:t>
            </a:r>
            <a:r>
              <a:rPr lang="en-IN" b="1" dirty="0"/>
              <a:t>context</a:t>
            </a:r>
            <a:r>
              <a:rPr lang="en-IN" dirty="0"/>
              <a:t> (who the person is, why they matter), not just names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Helps patients </a:t>
            </a:r>
            <a:r>
              <a:rPr lang="en-IN" b="1" dirty="0"/>
              <a:t>initiate conversations confidently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Preserves </a:t>
            </a:r>
            <a:r>
              <a:rPr lang="en-IN" b="1" dirty="0"/>
              <a:t>sense of identity and dignity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Creates a feeling of </a:t>
            </a:r>
            <a:r>
              <a:rPr lang="en-IN" b="1" dirty="0"/>
              <a:t>emotional safety</a:t>
            </a:r>
            <a:r>
              <a:rPr lang="en-IN" dirty="0"/>
              <a:t> in everyday interactions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Minimizes agitation caused by repeated confusion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Supports </a:t>
            </a:r>
            <a:r>
              <a:rPr lang="en-IN" b="1" dirty="0"/>
              <a:t>early to mid-stage dementia</a:t>
            </a:r>
            <a:r>
              <a:rPr lang="en-IN" dirty="0"/>
              <a:t> patients 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remaining socially active</a:t>
            </a:r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Caregivers &amp; Family Members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need for </a:t>
            </a:r>
            <a:r>
              <a:rPr lang="en-IN" b="1" dirty="0"/>
              <a:t>repetitive explanations</a:t>
            </a:r>
            <a:r>
              <a:rPr lang="en-IN" dirty="0"/>
              <a:t> (“This is your son”, “You know him”)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Lowers </a:t>
            </a:r>
            <a:r>
              <a:rPr lang="en-IN" b="1" dirty="0"/>
              <a:t>emotional burnout</a:t>
            </a:r>
            <a:r>
              <a:rPr lang="en-IN" dirty="0"/>
              <a:t> from constant reassurance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Allows caregivers to focus on </a:t>
            </a:r>
            <a:r>
              <a:rPr lang="en-IN" b="1" dirty="0"/>
              <a:t>care</a:t>
            </a:r>
            <a:r>
              <a:rPr lang="en-IN" dirty="0"/>
              <a:t>, not crisis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Improves quality of interaction between patient and loved ones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Provides peace of mind </a:t>
            </a:r>
            <a:r>
              <a:rPr lang="en-IN" sz="2000" dirty="0"/>
              <a:t>during social encounters</a:t>
            </a:r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Healthcare &amp; Care Facilities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Helps manage dementia-related anxiety without medication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</a:t>
            </a:r>
            <a:r>
              <a:rPr lang="en-IN" dirty="0" err="1"/>
              <a:t>behavioral</a:t>
            </a:r>
            <a:r>
              <a:rPr lang="en-IN" dirty="0"/>
              <a:t> incidents caused by misrecognition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Can complement existing dementia care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Supports person-</a:t>
            </a:r>
            <a:r>
              <a:rPr lang="en-IN" dirty="0" err="1"/>
              <a:t>centered</a:t>
            </a:r>
            <a:r>
              <a:rPr lang="en-IN" dirty="0"/>
              <a:t>, non-invasive care models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8CE317-A80F-A03E-BE08-561D94E72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08DDE-D634-2261-5381-33B9946B3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83B36E-C3F8-7710-32A2-0DB3A6AF5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>
            <a:extLst>
              <a:ext uri="{FF2B5EF4-FFF2-40B4-BE49-F238E27FC236}">
                <a16:creationId xmlns:a16="http://schemas.microsoft.com/office/drawing/2014/main" id="{0FCE42E5-ED60-B4AF-CF83-91BB375E4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>
            <a:extLst>
              <a:ext uri="{FF2B5EF4-FFF2-40B4-BE49-F238E27FC236}">
                <a16:creationId xmlns:a16="http://schemas.microsoft.com/office/drawing/2014/main" id="{3EBDB12D-6A00-85E5-CB82-6320B55C72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556" y="966192"/>
            <a:ext cx="11674930" cy="6001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IN" sz="2000" b="1" dirty="0"/>
              <a:t>Social</a:t>
            </a:r>
            <a:r>
              <a:rPr lang="en-IN" sz="2400" b="1" dirty="0"/>
              <a:t> </a:t>
            </a:r>
            <a:r>
              <a:rPr lang="en-IN" sz="2000" b="1" dirty="0"/>
              <a:t>Benefits</a:t>
            </a: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Promotes </a:t>
            </a:r>
            <a:r>
              <a:rPr lang="en-IN" sz="2000" b="1" dirty="0"/>
              <a:t>aging with dignity</a:t>
            </a:r>
            <a:r>
              <a:rPr lang="en-IN" sz="2000" dirty="0"/>
              <a:t>, not dependence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Encourages continued </a:t>
            </a:r>
            <a:r>
              <a:rPr lang="en-IN" sz="2000" b="1" dirty="0"/>
              <a:t>social engagement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Reduces stigma around memory loss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Supports </a:t>
            </a:r>
            <a:r>
              <a:rPr lang="en-IN" sz="2000" b="1" dirty="0"/>
              <a:t>multilingual and culturally diverse populations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Strengthens emotional bonds between patients and caregivers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Aligns with humane, ethical dementia care principles</a:t>
            </a:r>
          </a:p>
          <a:p>
            <a:r>
              <a:rPr lang="en-IN" sz="2000" b="1" dirty="0"/>
              <a:t>Economic Benefits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caregiver time spent on repetitive reassurance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Potentially delays need for full-time supervision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Uses </a:t>
            </a:r>
            <a:r>
              <a:rPr lang="en-IN" b="1" dirty="0"/>
              <a:t>existing consumer hardware</a:t>
            </a:r>
            <a:r>
              <a:rPr lang="en-IN" dirty="0"/>
              <a:t> → low deployment cost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Software-driven solution → scalable and affordable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indirect costs linked to caregiver burnout</a:t>
            </a:r>
          </a:p>
          <a:p>
            <a:endParaRPr lang="en-IN" sz="2000" b="1" dirty="0"/>
          </a:p>
          <a:p>
            <a:r>
              <a:rPr lang="en-IN" sz="2000" b="1" dirty="0"/>
              <a:t> </a:t>
            </a:r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Environmental Benefits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No heavy hardware manufacturing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Minimal electronic waste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Low power consumption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Software-first approach reduces resource usage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Compatible with sustainable digital healthcare initiatives</a:t>
            </a:r>
          </a:p>
          <a:p>
            <a:endParaRPr lang="en-IN" sz="2000" b="1" dirty="0"/>
          </a:p>
          <a:p>
            <a:r>
              <a:rPr lang="en-IN" sz="2000" b="1" dirty="0"/>
              <a:t>Broader Societal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Addresses a </a:t>
            </a:r>
            <a:r>
              <a:rPr lang="en-IN" sz="2000" b="1" dirty="0"/>
              <a:t>rapidly growing aging population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Provides a non-pharmaceutical intervention for dementia care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Encourages responsible use of AI in healthcare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Demonstrates how technology can restore </a:t>
            </a:r>
            <a:r>
              <a:rPr lang="en-IN" sz="2000" b="1" dirty="0"/>
              <a:t>human connection</a:t>
            </a:r>
            <a:r>
              <a:rPr lang="en-IN" sz="2000" dirty="0"/>
              <a:t>, not replace it</a:t>
            </a:r>
            <a:endParaRPr lang="en-IN" sz="2800" dirty="0"/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99724-3C21-89FB-DF28-03B9360E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t>7</a:t>
            </a:r>
          </a:p>
        </p:txBody>
      </p:sp>
      <p:pic>
        <p:nvPicPr>
          <p:cNvPr id="8" name="Google Shape;93;p2">
            <a:extLst>
              <a:ext uri="{FF2B5EF4-FFF2-40B4-BE49-F238E27FC236}">
                <a16:creationId xmlns:a16="http://schemas.microsoft.com/office/drawing/2014/main" id="{9F209905-73DA-E8AD-D3CE-886CD87F22F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247A5176-CC26-CC01-2497-4346D872191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9D5988-68C4-2612-B2C0-DC55D515A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16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1359451"/>
            <a:ext cx="9385300" cy="3108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  <a:hlinkClick r:id="rId3"/>
              </a:rPr>
              <a:t>https://www.who.int/publications-detail-redirect/risk-reduction-of-cognitive-decline-and-dementia</a:t>
            </a:r>
            <a:endParaRPr lang="en-US" sz="2800" noProof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4"/>
              </a:rPr>
              <a:t>https://chatgpt.com/share/696a4ef2-5234-8000-a700-692bcd3b0a02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5"/>
              </a:rPr>
              <a:t>https://chatgpt.com/share/69693ac0-7d50-8000-ac9b-391b1e6b540c</a:t>
            </a: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9DE9B5-FC1F-1990-E8A7-E94611B9D4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046D-2FEB-85E4-F42A-C7892CB9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One Screenshot of DEMO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A7F2B-31EC-BBB2-9E1E-BE403FE1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CE914-78BC-61C1-C5B5-D83B2A5FB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F8D72C-D1A5-D7DF-BFA5-42334BD8F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7" name="Oval 6" descr="Your startup LOGO">
            <a:extLst>
              <a:ext uri="{FF2B5EF4-FFF2-40B4-BE49-F238E27FC236}">
                <a16:creationId xmlns:a16="http://schemas.microsoft.com/office/drawing/2014/main" id="{96E1EBE2-956B-13C3-9A01-2F39C5EDA74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6F90A8-9B8B-E8A2-53FE-5E2CAAFE3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454" y="816552"/>
            <a:ext cx="8537089" cy="5401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04096C-CF8C-3B1E-A3BC-7F62D9881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88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7686</TotalTime>
  <Words>885</Words>
  <Application>Microsoft Macintosh PowerPoint</Application>
  <PresentationFormat>Widescreen</PresentationFormat>
  <Paragraphs>205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INTERNAL  HACKATHON 2026 DEPARTMENT OF COMPUTER SCIENCE </vt:lpstr>
      <vt:lpstr> IDEA TITLE</vt:lpstr>
      <vt:lpstr>PowerPoint Presentation</vt:lpstr>
      <vt:lpstr>TECHNICAL APPROACH</vt:lpstr>
      <vt:lpstr>FEASIBILITY AND VIABILITY</vt:lpstr>
      <vt:lpstr>IMPACT AND BENEFITS</vt:lpstr>
      <vt:lpstr>IMPACT AND BENEFITS</vt:lpstr>
      <vt:lpstr>RESEARCH  AND REFERENCES</vt:lpstr>
      <vt:lpstr>One Screenshot of DEMO 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Nirmal Jyoti Biswas</cp:lastModifiedBy>
  <cp:revision>163</cp:revision>
  <dcterms:created xsi:type="dcterms:W3CDTF">2013-12-12T18:46:50Z</dcterms:created>
  <dcterms:modified xsi:type="dcterms:W3CDTF">2026-01-23T06:22:35Z</dcterms:modified>
  <cp:category/>
</cp:coreProperties>
</file>

<file path=docProps/thumbnail.jpeg>
</file>